
<file path=[Content_Types].xml><?xml version="1.0" encoding="utf-8"?>
<Types xmlns="http://schemas.openxmlformats.org/package/2006/content-types">
  <Override PartName="/ppt/slides/slide3.xml" ContentType="application/vnd.openxmlformats-officedocument.presentationml.slide+xml"/>
  <Default Extension="jpeg" ContentType="image/jpeg"/>
  <Override PartName="/ppt/slideLayouts/slideLayout6.xml" ContentType="application/vnd.openxmlformats-officedocument.presentationml.slideLayout+xml"/>
  <Override PartName="/docProps/core.xml" ContentType="application/vnd.openxmlformats-package.core-properties+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ppt/slideLayouts/slideLayout13.xml" ContentType="application/vnd.openxmlformats-officedocument.presentationml.slideLayout+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89" r:id="rId2"/>
    <p:sldId id="290" r:id="rId3"/>
    <p:sldId id="291" r:id="rId4"/>
  </p:sldIdLst>
  <p:sldSz cx="9144000" cy="6858000" type="screen4x3"/>
  <p:notesSz cx="6858000" cy="9144000"/>
  <p:defaultTextStyle>
    <a:defPPr>
      <a:defRPr lang="en-U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99FF"/>
    <a:srgbClr val="FFFF99"/>
    <a:srgbClr val="3366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92" d="100"/>
          <a:sy n="92" d="100"/>
        </p:scale>
        <p:origin x="-1240" y="-5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7921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038600" cy="21478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76688"/>
            <a:ext cx="4038600" cy="2149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49763"/>
          </a:xfrm>
        </p:spPr>
        <p:txBody>
          <a:bodyPr/>
          <a:lstStyle/>
          <a:p>
            <a:pPr lvl="0"/>
            <a:r>
              <a:rPr lang="en-US" noProof="0" smtClean="0"/>
              <a:t>Click icon to add table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114300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1033" name="Text Box 9"/>
          <p:cNvSpPr txBox="1">
            <a:spLocks noChangeArrowheads="1"/>
          </p:cNvSpPr>
          <p:nvPr/>
        </p:nvSpPr>
        <p:spPr bwMode="auto">
          <a:xfrm>
            <a:off x="228600" y="609600"/>
            <a:ext cx="5943600" cy="381000"/>
          </a:xfrm>
          <a:prstGeom prst="rect">
            <a:avLst/>
          </a:prstGeom>
          <a:noFill/>
          <a:ln w="9525">
            <a:noFill/>
            <a:miter lim="800000"/>
            <a:headEnd/>
            <a:tailEnd/>
          </a:ln>
          <a:effectLst/>
        </p:spPr>
        <p:txBody>
          <a:bodyPr>
            <a:spAutoFit/>
          </a:bodyPr>
          <a:lstStyle/>
          <a:p>
            <a:pPr>
              <a:spcBef>
                <a:spcPct val="50000"/>
              </a:spcBef>
              <a:defRPr/>
            </a:pPr>
            <a:endParaRPr lang="en-US" sz="2800" b="1"/>
          </a:p>
        </p:txBody>
      </p:sp>
      <p:sp>
        <p:nvSpPr>
          <p:cNvPr id="1029" name="Rectangle 11"/>
          <p:cNvSpPr>
            <a:spLocks noGrp="1" noChangeArrowheads="1"/>
          </p:cNvSpPr>
          <p:nvPr>
            <p:ph type="title"/>
          </p:nvPr>
        </p:nvSpPr>
        <p:spPr bwMode="auto">
          <a:xfrm>
            <a:off x="457200" y="274638"/>
            <a:ext cx="58674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2"/>
          <p:cNvSpPr>
            <a:spLocks noGrp="1" noChangeArrowheads="1"/>
          </p:cNvSpPr>
          <p:nvPr>
            <p:ph type="body" idx="1"/>
          </p:nvPr>
        </p:nvSpPr>
        <p:spPr bwMode="auto">
          <a:xfrm>
            <a:off x="457200" y="1676400"/>
            <a:ext cx="8229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7" name="Gruppo 6"/>
          <p:cNvGrpSpPr/>
          <p:nvPr userDrawn="1"/>
        </p:nvGrpSpPr>
        <p:grpSpPr>
          <a:xfrm>
            <a:off x="6908800" y="215900"/>
            <a:ext cx="1973262" cy="663575"/>
            <a:chOff x="6908800" y="215900"/>
            <a:chExt cx="1973262" cy="663575"/>
          </a:xfrm>
        </p:grpSpPr>
        <p:pic>
          <p:nvPicPr>
            <p:cNvPr id="8" name="Immagine 7" descr="Logo_MD.jpg"/>
            <p:cNvPicPr>
              <a:picLocks noChangeAspect="1"/>
            </p:cNvPicPr>
            <p:nvPr userDrawn="1"/>
          </p:nvPicPr>
          <p:blipFill>
            <a:blip r:embed="rId15"/>
            <a:srcRect b="6336"/>
            <a:stretch>
              <a:fillRect/>
            </a:stretch>
          </p:blipFill>
          <p:spPr>
            <a:xfrm>
              <a:off x="6908800" y="215900"/>
              <a:ext cx="1973262" cy="644472"/>
            </a:xfrm>
            <a:prstGeom prst="rect">
              <a:avLst/>
            </a:prstGeom>
          </p:spPr>
        </p:pic>
        <p:pic>
          <p:nvPicPr>
            <p:cNvPr id="9" name="Picture 7" descr="MDCLectureEssential"/>
            <p:cNvPicPr>
              <a:picLocks noChangeAspect="1" noChangeArrowheads="1"/>
            </p:cNvPicPr>
            <p:nvPr/>
          </p:nvPicPr>
          <p:blipFill>
            <a:blip r:embed="rId16" cstate="print"/>
            <a:srcRect l="39008" t="73767" r="8043" b="8087"/>
            <a:stretch>
              <a:fillRect/>
            </a:stretch>
          </p:blipFill>
          <p:spPr bwMode="auto">
            <a:xfrm>
              <a:off x="7572375" y="733425"/>
              <a:ext cx="1254125" cy="14605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RESOLUTE US</a:t>
            </a:r>
            <a:endParaRPr lang="en-US" sz="2400" dirty="0"/>
          </a:p>
        </p:txBody>
      </p:sp>
      <p:sp>
        <p:nvSpPr>
          <p:cNvPr id="4" name="Title 1"/>
          <p:cNvSpPr txBox="1">
            <a:spLocks/>
          </p:cNvSpPr>
          <p:nvPr/>
        </p:nvSpPr>
        <p:spPr bwMode="auto">
          <a:xfrm>
            <a:off x="381000" y="1295400"/>
            <a:ext cx="8305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smtClean="0">
                <a:ln>
                  <a:noFill/>
                </a:ln>
                <a:solidFill>
                  <a:schemeClr val="tx2"/>
                </a:solidFill>
                <a:effectLst/>
                <a:uLnTx/>
                <a:uFillTx/>
                <a:latin typeface="+mj-lt"/>
                <a:ea typeface="+mj-ea"/>
                <a:cs typeface="+mj-cs"/>
              </a:rPr>
              <a:t>One-Year Clinical Outcomes from the Pivotal Multicenter RESOLUTE US Study</a:t>
            </a:r>
            <a:endParaRPr kumimoji="0" lang="en-US" sz="2000" b="1" i="0" u="none" strike="noStrike" kern="0" cap="none" spc="0" normalizeH="0" baseline="0" noProof="0" dirty="0">
              <a:ln>
                <a:noFill/>
              </a:ln>
              <a:solidFill>
                <a:schemeClr val="tx2"/>
              </a:solidFill>
              <a:effectLst/>
              <a:uLnTx/>
              <a:uFillTx/>
              <a:latin typeface="+mj-lt"/>
              <a:ea typeface="+mj-ea"/>
              <a:cs typeface="+mj-cs"/>
            </a:endParaRPr>
          </a:p>
        </p:txBody>
      </p:sp>
      <p:sp>
        <p:nvSpPr>
          <p:cNvPr id="5" name="Content Placeholder 2"/>
          <p:cNvSpPr>
            <a:spLocks noGrp="1"/>
          </p:cNvSpPr>
          <p:nvPr>
            <p:ph idx="1"/>
          </p:nvPr>
        </p:nvSpPr>
        <p:spPr>
          <a:xfrm>
            <a:off x="457200" y="2514600"/>
            <a:ext cx="8229600" cy="3733800"/>
          </a:xfrm>
        </p:spPr>
        <p:txBody>
          <a:bodyPr>
            <a:noAutofit/>
          </a:bodyPr>
          <a:lstStyle/>
          <a:p>
            <a:pPr>
              <a:buNone/>
            </a:pPr>
            <a:r>
              <a:rPr lang="en-US" sz="1800" b="1" dirty="0" smtClean="0"/>
              <a:t>Objective</a:t>
            </a:r>
          </a:p>
          <a:p>
            <a:r>
              <a:rPr lang="en-US" sz="1800" dirty="0" smtClean="0"/>
              <a:t>To evaluate the clinical effectiveness of the Resolute zotarolimus-eluting stent (R-ZES) in a US population</a:t>
            </a:r>
          </a:p>
          <a:p>
            <a:pPr>
              <a:buNone/>
            </a:pPr>
            <a:r>
              <a:rPr lang="en-US" sz="1800" b="1" dirty="0" smtClean="0"/>
              <a:t>SUBJECTS</a:t>
            </a:r>
          </a:p>
          <a:p>
            <a:r>
              <a:rPr lang="en-US" sz="1800" dirty="0" smtClean="0"/>
              <a:t>1,402 patients with </a:t>
            </a:r>
            <a:r>
              <a:rPr lang="en-US" sz="1800" i="1" dirty="0" smtClean="0"/>
              <a:t>de novo</a:t>
            </a:r>
            <a:r>
              <a:rPr lang="en-US" sz="1800" dirty="0" smtClean="0"/>
              <a:t> lesions in native coronary arteries</a:t>
            </a:r>
          </a:p>
          <a:p>
            <a:pPr>
              <a:buNone/>
            </a:pPr>
            <a:r>
              <a:rPr lang="en-US" sz="1800" b="1" dirty="0" smtClean="0"/>
              <a:t>PRIMARY ENDPOINT</a:t>
            </a:r>
          </a:p>
          <a:p>
            <a:r>
              <a:rPr lang="en-US" sz="1800" dirty="0" smtClean="0"/>
              <a:t>12-month target lesion failure (TLF) defined as the composite of cardiac death, myocardial infarction (MI), and clinically-driven target lesion revascularization (TLR)</a:t>
            </a:r>
            <a:endParaRPr lang="en-US" dirty="0" smtClean="0"/>
          </a:p>
          <a:p>
            <a:pPr>
              <a:buNone/>
            </a:pPr>
            <a:r>
              <a:rPr lang="en-US" sz="1800" b="1" dirty="0" smtClean="0"/>
              <a:t>CONTROL</a:t>
            </a:r>
          </a:p>
          <a:p>
            <a:r>
              <a:rPr lang="en-US" sz="1800" dirty="0" smtClean="0"/>
              <a:t>Historical data from Endeavor zotarolimus-eluting stent (E-ZES) trials, adjusting for baseline covariates through propensity scores</a:t>
            </a:r>
            <a:endParaRPr lang="en-US" sz="1800" b="1" dirty="0" smtClean="0"/>
          </a:p>
          <a:p>
            <a:endParaRPr lang="en-US" sz="1600"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RESOLUTE US</a:t>
            </a:r>
            <a:endParaRPr lang="en-US" dirty="0"/>
          </a:p>
        </p:txBody>
      </p:sp>
      <p:sp>
        <p:nvSpPr>
          <p:cNvPr id="5" name="TextBox 4"/>
          <p:cNvSpPr txBox="1"/>
          <p:nvPr/>
        </p:nvSpPr>
        <p:spPr>
          <a:xfrm>
            <a:off x="228600" y="1530927"/>
            <a:ext cx="7772400" cy="1708160"/>
          </a:xfrm>
          <a:prstGeom prst="rect">
            <a:avLst/>
          </a:prstGeom>
          <a:noFill/>
        </p:spPr>
        <p:txBody>
          <a:bodyPr wrap="square" rtlCol="0">
            <a:spAutoFit/>
          </a:bodyPr>
          <a:lstStyle/>
          <a:p>
            <a:r>
              <a:rPr lang="en-US" b="1" baseline="0" dirty="0" smtClean="0"/>
              <a:t>12 Month Results</a:t>
            </a:r>
            <a:endParaRPr lang="en-US" b="1" dirty="0" smtClean="0"/>
          </a:p>
          <a:p>
            <a:endParaRPr lang="en-US" dirty="0"/>
          </a:p>
          <a:p>
            <a:pPr marL="179388" indent="-179388">
              <a:buFont typeface="Arial"/>
              <a:buChar char="•"/>
            </a:pPr>
            <a:r>
              <a:rPr lang="en-US" sz="1500" baseline="0" dirty="0" smtClean="0"/>
              <a:t>TLF was 3.7% in R-ZES versus 6.5% in historical E-ZES data</a:t>
            </a:r>
          </a:p>
          <a:p>
            <a:pPr marL="179388" indent="-179388">
              <a:buFont typeface="Arial"/>
              <a:buChar char="•"/>
            </a:pPr>
            <a:endParaRPr lang="en-US" sz="1500" baseline="0" dirty="0"/>
          </a:p>
          <a:p>
            <a:pPr marL="179388" indent="-179388">
              <a:buFont typeface="Arial"/>
              <a:buChar char="•"/>
            </a:pPr>
            <a:r>
              <a:rPr lang="en-US" sz="1500" baseline="0" dirty="0" smtClean="0"/>
              <a:t>R-ZES met the 3.3% margin of </a:t>
            </a:r>
            <a:r>
              <a:rPr lang="en-US" sz="1500" baseline="0" dirty="0" err="1" smtClean="0"/>
              <a:t>noninferiority</a:t>
            </a:r>
            <a:endParaRPr lang="en-US" sz="1500" baseline="0" dirty="0" smtClean="0"/>
          </a:p>
          <a:p>
            <a:pPr marL="179388" indent="-179388">
              <a:buFont typeface="Arial"/>
              <a:buChar char="•"/>
            </a:pPr>
            <a:endParaRPr lang="en-US" sz="1500" baseline="0" dirty="0"/>
          </a:p>
          <a:p>
            <a:pPr marL="179388" indent="-179388">
              <a:buFont typeface="Arial"/>
              <a:buChar char="•"/>
            </a:pPr>
            <a:r>
              <a:rPr lang="en-US" sz="1500" baseline="0" dirty="0" smtClean="0"/>
              <a:t>Overall TLF rate was 4.7</a:t>
            </a:r>
            <a:endParaRPr lang="en-US" sz="1500" baseline="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9400" y="2819400"/>
            <a:ext cx="6019800" cy="39750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Conclusions</a:t>
            </a:r>
          </a:p>
          <a:p>
            <a:endParaRPr lang="en-US" sz="1800" dirty="0" smtClean="0"/>
          </a:p>
          <a:p>
            <a:r>
              <a:rPr lang="en-US" sz="1800" dirty="0" smtClean="0"/>
              <a:t>Very low rate of clinical restenosis and low need for repeat revascularization that was achieved on very high compliance of dual antiplatelet therapy are reassuring for challenging patients with diabetes mellitus and small-sized vessels</a:t>
            </a:r>
          </a:p>
          <a:p>
            <a:r>
              <a:rPr lang="en-US" sz="1800" dirty="0" smtClean="0"/>
              <a:t>Low rates of important clinical safety events, such as death, MI, and stent thrombosis (similar rates with R-ZES compared with earlier </a:t>
            </a:r>
            <a:br>
              <a:rPr lang="en-US" sz="1800" dirty="0" smtClean="0"/>
            </a:br>
            <a:r>
              <a:rPr lang="en-US" sz="1800" dirty="0" smtClean="0"/>
              <a:t>E-ZES)</a:t>
            </a:r>
          </a:p>
          <a:p>
            <a:r>
              <a:rPr lang="en-US" sz="1800" dirty="0" smtClean="0"/>
              <a:t>Further trials are required to demonstrate long-term efficacy and safety of the R-ZES</a:t>
            </a:r>
          </a:p>
          <a:p>
            <a:endParaRPr lang="en-US" sz="1800" dirty="0" smtClean="0"/>
          </a:p>
          <a:p>
            <a:endParaRPr lang="en-US" sz="1800" dirty="0"/>
          </a:p>
        </p:txBody>
      </p:sp>
      <p:sp>
        <p:nvSpPr>
          <p:cNvPr id="4" name="Title 1"/>
          <p:cNvSpPr>
            <a:spLocks noGrp="1"/>
          </p:cNvSpPr>
          <p:nvPr>
            <p:ph type="title"/>
          </p:nvPr>
        </p:nvSpPr>
        <p:spPr/>
        <p:txBody>
          <a:bodyPr/>
          <a:lstStyle/>
          <a:p>
            <a:r>
              <a:rPr lang="en-US" dirty="0" smtClean="0"/>
              <a:t>RESOLUTE US</a:t>
            </a:r>
            <a:endParaRPr lang="en-US" dirty="0"/>
          </a:p>
        </p:txBody>
      </p:sp>
    </p:spTree>
  </p:cSld>
  <p:clrMapOvr>
    <a:masterClrMapping/>
  </p:clrMapOvr>
</p:sld>
</file>

<file path=ppt/theme/theme1.xml><?xml version="1.0" encoding="utf-8"?>
<a:theme xmlns:a="http://schemas.openxmlformats.org/drawingml/2006/main" name="MDC Lecture Essentials">
  <a:themeElements>
    <a:clrScheme name="LectureEssential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ctureEssential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LectureEssential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ctureEssential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ctureEssential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ctureEssential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ctureEssential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ctureEssential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ctureEssentials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ctureEssential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ctureEssential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ctureEssential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ctureEssential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ctureEssential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MDC Lecture Essentials</Template>
  <TotalTime>21</TotalTime>
  <Words>230</Words>
  <Application>Microsoft Macintosh PowerPoint</Application>
  <PresentationFormat>Presentazione su schermo (4:3)</PresentationFormat>
  <Paragraphs>24</Paragraphs>
  <Slides>3</Slides>
  <Notes>0</Notes>
  <HiddenSlides>0</HiddenSlides>
  <MMClips>0</MMClips>
  <ScaleCrop>false</ScaleCrop>
  <HeadingPairs>
    <vt:vector size="4" baseType="variant">
      <vt:variant>
        <vt:lpstr>Modello struttura</vt:lpstr>
      </vt:variant>
      <vt:variant>
        <vt:i4>1</vt:i4>
      </vt:variant>
      <vt:variant>
        <vt:lpstr>Titoli diapositive</vt:lpstr>
      </vt:variant>
      <vt:variant>
        <vt:i4>3</vt:i4>
      </vt:variant>
    </vt:vector>
  </HeadingPairs>
  <TitlesOfParts>
    <vt:vector size="4" baseType="lpstr">
      <vt:lpstr>MDC Lecture Essentials</vt:lpstr>
      <vt:lpstr>RESOLUTE US</vt:lpstr>
      <vt:lpstr>RESOLUTE US</vt:lpstr>
      <vt:lpstr>RESOLUTE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Johnson</dc:creator>
  <cp:lastModifiedBy>Giorgio Mantovani</cp:lastModifiedBy>
  <cp:revision>5</cp:revision>
  <dcterms:created xsi:type="dcterms:W3CDTF">2011-05-18T06:13:49Z</dcterms:created>
  <dcterms:modified xsi:type="dcterms:W3CDTF">2011-05-18T06:15:09Z</dcterms:modified>
</cp:coreProperties>
</file>